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4517B-2776-A795-0504-D0FB000B399C}" v="33" dt="2021-03-01T03:25:56.733"/>
    <p1510:client id="{816E5E79-C782-4591-44B5-FBB4FD093CF6}" v="107" dt="2021-03-01T01:53:55.827"/>
    <p1510:client id="{B42CA920-2ECE-DFE4-6794-10C7DC241E38}" v="130" dt="2021-02-27T16:54:12.103"/>
    <p1510:client id="{F2A2AF67-2794-3B44-68DC-30D18C5DBD43}" v="120" dt="2021-03-01T01:31:28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a33ea84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a33ea84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33ea84e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33ea84e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33ea84e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33ea84e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a33ea84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a33ea84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a33ea84e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a33ea84e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33ea84e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33ea84e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33ea84e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33ea84e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33ea84e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33ea84e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33ea84e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33ea84e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a33ea8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a33ea8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a33ea8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a33ea8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a33ea84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a33ea84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33ea84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33ea84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a33ea84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a33ea84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a33ea84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a33ea84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a33ea84e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a33ea84e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name: Yang Zhang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GTID: 903421882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6619" y="403461"/>
            <a:ext cx="9258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What do saliency map and </a:t>
            </a:r>
            <a:r>
              <a:rPr lang="en" dirty="0" err="1"/>
              <a:t>Gradcam</a:t>
            </a:r>
            <a:r>
              <a:rPr lang="en" dirty="0"/>
              <a:t> tell you? (1 point)</a:t>
            </a:r>
            <a:endParaRPr lang="en-US"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Answer: Saliency map and </a:t>
            </a:r>
            <a:r>
              <a:rPr lang="en" dirty="0" err="1"/>
              <a:t>Gradcam</a:t>
            </a:r>
            <a:r>
              <a:rPr lang="en" dirty="0"/>
              <a:t> tell you where which inputs/pixels effected the output the most. Typically isolating for positive reinforcement only, it essentially tells you where the network is looking when labeling an image kind of like a heat map. This can be helpful in debugging neural networks in case the net</a:t>
            </a:r>
            <a:r>
              <a:rPr lang="en-US" dirty="0"/>
              <a:t>wo</a:t>
            </a:r>
            <a:r>
              <a:rPr lang="en" dirty="0" err="1"/>
              <a:t>rk</a:t>
            </a:r>
            <a:r>
              <a:rPr lang="en" dirty="0"/>
              <a:t> has unintentional biases, like recognizing snowy images as huskies </a:t>
            </a:r>
            <a:r>
              <a:rPr lang="en" dirty="0" err="1"/>
              <a:t>bec</a:t>
            </a:r>
            <a:r>
              <a:rPr lang="en-US" dirty="0"/>
              <a:t>au</a:t>
            </a:r>
            <a:r>
              <a:rPr lang="en" dirty="0"/>
              <a:t>se the data given had a lot of huskies in snow. You would be able to tell because it would put more emphasis on the </a:t>
            </a:r>
            <a:r>
              <a:rPr lang="en" dirty="0" err="1"/>
              <a:t>ba</a:t>
            </a:r>
            <a:r>
              <a:rPr lang="en-US" dirty="0"/>
              <a:t>ck</a:t>
            </a:r>
            <a:r>
              <a:rPr lang="en" dirty="0"/>
              <a:t>ground than the dog itself.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Fooling Image (1 point)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the fooling image here</a:t>
            </a: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4BCC4EE-585E-8944-8B00-D289C6C3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76" y="1607014"/>
            <a:ext cx="7573960" cy="31558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Fooling Image Insights (1 point)</a:t>
            </a:r>
          </a:p>
          <a:p>
            <a:endParaRPr lang="en" dirty="0"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insights do you get from fooling images: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Answer: Fooling images show the robustness or lack there of in a network. They demonstrate how easy it is to fool a network with what appears to be a</a:t>
            </a:r>
            <a:r>
              <a:rPr lang="en-US" dirty="0"/>
              <a:t>r</a:t>
            </a:r>
            <a:r>
              <a:rPr lang="en" dirty="0" err="1"/>
              <a:t>bitrary</a:t>
            </a:r>
            <a:r>
              <a:rPr lang="en" dirty="0"/>
              <a:t> data. As a generative adversarial attack, fooling images provide us a glimpse into what the network’s intuition of a class is. Likewise, the code is very similar to that of class visualization as well.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Class Visualization (3 points)</a:t>
            </a:r>
          </a:p>
          <a:p>
            <a:endParaRPr lang="en"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Include class visualizations here </a:t>
            </a:r>
            <a:endParaRPr/>
          </a:p>
        </p:txBody>
      </p:sp>
      <p:pic>
        <p:nvPicPr>
          <p:cNvPr id="3" name="Picture 2" descr="A group of raccoons in a tree&#10;&#10;Description automatically generated with medium confidence">
            <a:extLst>
              <a:ext uri="{FF2B5EF4-FFF2-40B4-BE49-F238E27FC236}">
                <a16:creationId xmlns:a16="http://schemas.microsoft.com/office/drawing/2014/main" id="{BD2DF3F6-C874-824C-AFCE-52E789F2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42" y="2571750"/>
            <a:ext cx="2488758" cy="2488758"/>
          </a:xfrm>
          <a:prstGeom prst="rect">
            <a:avLst/>
          </a:prstGeom>
        </p:spPr>
      </p:pic>
      <p:pic>
        <p:nvPicPr>
          <p:cNvPr id="5" name="Picture 4" descr="A picture containing text, mammal, different&#10;&#10;Description automatically generated">
            <a:extLst>
              <a:ext uri="{FF2B5EF4-FFF2-40B4-BE49-F238E27FC236}">
                <a16:creationId xmlns:a16="http://schemas.microsoft.com/office/drawing/2014/main" id="{399F1170-5412-8543-A3B3-18D622D2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61450"/>
            <a:ext cx="2309357" cy="230935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0C7D44D-A7ED-A04C-A3D1-262E5ACD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431" y="2965837"/>
            <a:ext cx="2004970" cy="2004970"/>
          </a:xfrm>
          <a:prstGeom prst="rect">
            <a:avLst/>
          </a:prstGeom>
        </p:spPr>
      </p:pic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84C0BB84-D6AE-6D4D-A7C9-6C79F1D36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66" y="3085106"/>
            <a:ext cx="1885701" cy="1885701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0804B22A-7AF1-1945-83A3-E0461EF37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8164" y="2860675"/>
            <a:ext cx="1546032" cy="15460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Style Transfer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Composition VII + Tubingen (1 point)</a:t>
            </a:r>
          </a:p>
          <a:p>
            <a:endParaRPr lang="en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BE1D5C4-ACCC-D542-8340-63AE22FF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69773"/>
            <a:ext cx="3392113" cy="2544085"/>
          </a:xfrm>
          <a:prstGeom prst="rect">
            <a:avLst/>
          </a:prstGeom>
        </p:spPr>
      </p:pic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E8C3DE1-62A7-4B4E-977E-70DD9968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222" y="1932166"/>
            <a:ext cx="3773777" cy="2830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Scream + Tubingen (1 point)</a:t>
            </a:r>
          </a:p>
          <a:p>
            <a:endParaRPr lang="en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092A36A-8E93-6945-B6BB-4B6F6242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09998"/>
            <a:ext cx="3851303" cy="2888477"/>
          </a:xfrm>
          <a:prstGeom prst="rect">
            <a:avLst/>
          </a:prstGeom>
        </p:spPr>
      </p:pic>
      <p:pic>
        <p:nvPicPr>
          <p:cNvPr id="5" name="Picture 4" descr="A picture containing text, cat, indoor, orange&#10;&#10;Description automatically generated">
            <a:extLst>
              <a:ext uri="{FF2B5EF4-FFF2-40B4-BE49-F238E27FC236}">
                <a16:creationId xmlns:a16="http://schemas.microsoft.com/office/drawing/2014/main" id="{70DC0F79-15A4-5842-8C5E-2EE6BA8BA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732" y="1745197"/>
            <a:ext cx="3851304" cy="28884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Starry Night + Tubingen (1 point)</a:t>
            </a:r>
          </a:p>
          <a:p>
            <a:endParaRPr lang="en"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AF885A2-1ABB-3D44-92B6-71473440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251"/>
            <a:ext cx="4193209" cy="3144907"/>
          </a:xfrm>
          <a:prstGeom prst="rect">
            <a:avLst/>
          </a:prstGeom>
        </p:spPr>
      </p:pic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4E86BE13-6569-AD41-AD04-0FF72E05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22" y="1538500"/>
            <a:ext cx="4298665" cy="3223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8051-8184-4F46-B9C1-805910F2B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35503"/>
            <a:ext cx="8520600" cy="4133372"/>
          </a:xfrm>
        </p:spPr>
        <p:txBody>
          <a:bodyPr/>
          <a:lstStyle/>
          <a:p>
            <a:r>
              <a:rPr lang="en-US" dirty="0"/>
              <a:t>Be sure to append the </a:t>
            </a:r>
            <a:r>
              <a:rPr lang="en-US" dirty="0" err="1"/>
              <a:t>jupyter</a:t>
            </a:r>
            <a:r>
              <a:rPr lang="en-US" dirty="0"/>
              <a:t> notebook i.e. $root/</a:t>
            </a:r>
            <a:r>
              <a:rPr lang="en-US" dirty="0" err="1"/>
              <a:t>test_style_transfer.ipynb</a:t>
            </a:r>
            <a:r>
              <a:rPr lang="en-US" dirty="0"/>
              <a:t> for testing sections of the style transfer implementation to this report.  </a:t>
            </a:r>
            <a:r>
              <a:rPr lang="en" dirty="0"/>
              <a:t>(4 points)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7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Saliency Map  (1 point)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Include your saliency map here</a:t>
            </a:r>
            <a:endParaRPr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EA96B0D6-D8FB-B347-93C1-54C287A7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" y="1541393"/>
            <a:ext cx="8199360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Saliency Map </a:t>
            </a:r>
            <a:r>
              <a:rPr lang="en" dirty="0" err="1"/>
              <a:t>Captum</a:t>
            </a:r>
            <a:r>
              <a:rPr lang="en" dirty="0"/>
              <a:t> (1 point)</a:t>
            </a:r>
          </a:p>
          <a:p>
            <a:endParaRPr lang="en"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saliency map from Captum here</a:t>
            </a:r>
            <a:endParaRPr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633BB2-33DA-E74E-A5E2-3134407A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594932"/>
            <a:ext cx="5459335" cy="3548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Guided Backprop (1 point)</a:t>
            </a:r>
          </a:p>
          <a:p>
            <a:endParaRPr lang="en"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Backprop here</a:t>
            </a:r>
            <a:endParaRPr/>
          </a:p>
        </p:txBody>
      </p:sp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29EC2042-1279-3640-B18B-6F296FE0C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01" b="31517"/>
          <a:stretch/>
        </p:blipFill>
        <p:spPr>
          <a:xfrm>
            <a:off x="525625" y="1820849"/>
            <a:ext cx="8306675" cy="2748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GradCam</a:t>
            </a:r>
            <a:r>
              <a:rPr lang="en" dirty="0"/>
              <a:t> (1 point)</a:t>
            </a:r>
          </a:p>
          <a:p>
            <a:endParaRPr lang="en"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GradCam here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D2514917-9AEB-6845-92B2-A2B82FB91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79" b="37700"/>
          <a:stretch/>
        </p:blipFill>
        <p:spPr>
          <a:xfrm>
            <a:off x="815505" y="1949735"/>
            <a:ext cx="7882405" cy="22639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Guided </a:t>
            </a:r>
            <a:r>
              <a:rPr lang="en" dirty="0" err="1"/>
              <a:t>GradCam</a:t>
            </a:r>
            <a:r>
              <a:rPr lang="en" dirty="0"/>
              <a:t> (1 point)</a:t>
            </a:r>
          </a:p>
          <a:p>
            <a:endParaRPr lang="en"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GradCam here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B8352843-0342-F44D-A31C-5C8DE5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79" b="30898"/>
          <a:stretch/>
        </p:blipFill>
        <p:spPr>
          <a:xfrm>
            <a:off x="759846" y="1658183"/>
            <a:ext cx="7933985" cy="28184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Guided Backprop + </a:t>
            </a:r>
            <a:r>
              <a:rPr lang="en" dirty="0" err="1"/>
              <a:t>GradCam</a:t>
            </a:r>
            <a:r>
              <a:rPr lang="en" dirty="0"/>
              <a:t> (</a:t>
            </a:r>
            <a:r>
              <a:rPr lang="en" dirty="0" err="1"/>
              <a:t>Captum</a:t>
            </a:r>
            <a:r>
              <a:rPr lang="en" dirty="0"/>
              <a:t>) (1 point)</a:t>
            </a:r>
          </a:p>
          <a:p>
            <a:endParaRPr lang="en" dirty="0"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Backprop and Guided Gradcam from Captum here</a:t>
            </a:r>
            <a:endParaRPr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0E17435-7276-2247-9E97-79307826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03" y="1997124"/>
            <a:ext cx="4316098" cy="2805463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142530-11F5-5E46-B2FC-5BF6A5C63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4" y="1886472"/>
            <a:ext cx="4590596" cy="29838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Layers and neurons using </a:t>
            </a:r>
            <a:r>
              <a:rPr lang="en" dirty="0" err="1"/>
              <a:t>Captum</a:t>
            </a:r>
            <a:r>
              <a:rPr lang="en" dirty="0"/>
              <a:t> (1 point)</a:t>
            </a:r>
          </a:p>
          <a:p>
            <a:endParaRPr lang="en"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Visualization of layers and neurons using Captum here: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E103821-E17F-5646-A696-C1544B0B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12" y="1733632"/>
            <a:ext cx="4843799" cy="3148469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7B6B50-2C05-A640-86A4-7904FF82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50" y="1910826"/>
            <a:ext cx="4330250" cy="2814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</TotalTime>
  <Words>429</Words>
  <Application>Microsoft Macintosh PowerPoint</Application>
  <PresentationFormat>On-screen Show (16:9)</PresentationFormat>
  <Paragraphs>35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Assignment 3</vt:lpstr>
      <vt:lpstr>Visualization</vt:lpstr>
      <vt:lpstr>Saliency Map  (1 point)</vt:lpstr>
      <vt:lpstr>Saliency Map Captum (1 point) </vt:lpstr>
      <vt:lpstr>Guided Backprop (1 point) </vt:lpstr>
      <vt:lpstr>GradCam (1 point) </vt:lpstr>
      <vt:lpstr>Guided GradCam (1 point) </vt:lpstr>
      <vt:lpstr>Guided Backprop + GradCam (Captum) (1 point) </vt:lpstr>
      <vt:lpstr>Layers and neurons using Captum (1 point) </vt:lpstr>
      <vt:lpstr>What do saliency map and Gradcam tell you? (1 point)</vt:lpstr>
      <vt:lpstr>Fooling Image (1 point) </vt:lpstr>
      <vt:lpstr>Fooling Image Insights (1 point) </vt:lpstr>
      <vt:lpstr>Class Visualization (3 points) </vt:lpstr>
      <vt:lpstr>Style Transfer </vt:lpstr>
      <vt:lpstr>Composition VII + Tubingen (1 point) </vt:lpstr>
      <vt:lpstr>Scream + Tubingen (1 point) </vt:lpstr>
      <vt:lpstr>Starry Night + Tubingen (1 point)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cp:lastModifiedBy>Zhang, Yang</cp:lastModifiedBy>
  <cp:revision>95</cp:revision>
  <cp:lastPrinted>2021-03-20T21:56:29Z</cp:lastPrinted>
  <dcterms:modified xsi:type="dcterms:W3CDTF">2021-03-23T12:58:38Z</dcterms:modified>
</cp:coreProperties>
</file>